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345" r:id="rId5"/>
    <p:sldId id="342" r:id="rId6"/>
    <p:sldId id="348" r:id="rId7"/>
    <p:sldId id="370" r:id="rId8"/>
    <p:sldId id="357" r:id="rId9"/>
    <p:sldId id="363" r:id="rId10"/>
    <p:sldId id="362" r:id="rId11"/>
    <p:sldId id="367" r:id="rId12"/>
    <p:sldId id="364" r:id="rId13"/>
    <p:sldId id="365" r:id="rId14"/>
    <p:sldId id="366" r:id="rId15"/>
    <p:sldId id="361" r:id="rId16"/>
    <p:sldId id="368" r:id="rId17"/>
    <p:sldId id="371" r:id="rId18"/>
    <p:sldId id="369" r:id="rId19"/>
    <p:sldId id="372" r:id="rId20"/>
    <p:sldId id="373" r:id="rId21"/>
    <p:sldId id="374" r:id="rId22"/>
    <p:sldId id="375" r:id="rId23"/>
    <p:sldId id="376" r:id="rId24"/>
    <p:sldId id="379" r:id="rId25"/>
    <p:sldId id="378" r:id="rId26"/>
    <p:sldId id="358" r:id="rId2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000000"/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801" autoAdjust="0"/>
  </p:normalViewPr>
  <p:slideViewPr>
    <p:cSldViewPr>
      <p:cViewPr varScale="1">
        <p:scale>
          <a:sx n="139" d="100"/>
          <a:sy n="139" d="100"/>
        </p:scale>
        <p:origin x="-120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0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91285" tIns="45643" rIns="91285" bIns="4564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91285" tIns="45643" rIns="91285" bIns="4564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358A57-4B7D-45B9-996F-23CBCAD7FBDB}" type="datetimeFigureOut">
              <a:rPr lang="en-US"/>
              <a:pPr>
                <a:defRPr/>
              </a:pPr>
              <a:t>1/13/14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91285" tIns="45643" rIns="91285" bIns="4564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91285" tIns="45643" rIns="91285" bIns="4564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156CDC5-9A22-4831-B558-23EC21CFBF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27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93146" tIns="46575" rIns="93146" bIns="465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93146" tIns="46575" rIns="93146" bIns="465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66BD45C-972C-4297-9156-5FE44E1FD2A3}" type="datetimeFigureOut">
              <a:rPr lang="en-US"/>
              <a:pPr>
                <a:defRPr/>
              </a:pPr>
              <a:t>1/13/14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6" tIns="46575" rIns="93146" bIns="4657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vert="horz" lIns="93146" tIns="46575" rIns="93146" bIns="4657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93146" tIns="46575" rIns="93146" bIns="465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93146" tIns="46575" rIns="93146" bIns="465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D366FEC-B41F-41B7-A829-DF4748BA0F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36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366FEC-B41F-41B7-A829-DF4748BA0F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366FEC-B41F-41B7-A829-DF4748BA0F1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7D05E-2C40-421D-BC0F-4407AAA39CD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736600" y="3506788"/>
            <a:ext cx="7772400" cy="1587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55541"/>
            <a:ext cx="7772400" cy="1362075"/>
          </a:xfrm>
        </p:spPr>
        <p:txBody>
          <a:bodyPr anchor="t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 cap="all"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72056"/>
            <a:ext cx="7772400" cy="1500187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3" descr="HA_Logo-highres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62000" y="5334000"/>
            <a:ext cx="1917942" cy="117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A_Logo new colors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57200" y="6078410"/>
            <a:ext cx="1066800" cy="65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100" smtClean="0">
                <a:solidFill>
                  <a:srgbClr val="808080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21E643-E343-4E22-9D8C-23E42B26F4C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_Logo new colors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57200" y="6078410"/>
            <a:ext cx="1066800" cy="65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100" smtClean="0">
                <a:solidFill>
                  <a:srgbClr val="808080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BAA39A-E434-4BD0-BD94-97DFFBFD34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A_Logo new colors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57200" y="6078410"/>
            <a:ext cx="1066800" cy="654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100" smtClean="0">
                <a:solidFill>
                  <a:srgbClr val="808080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D3E223F-047F-4DBD-A9FC-DCBFE08A9A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E0F7CE6D-9619-4C97-8FAB-71BBC93E8E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rgbClr val="808080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0F7CE6D-9619-4C97-8FAB-71BBC93E8E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rgbClr val="3F3F3F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3F3F3F"/>
          </a:solidFill>
          <a:latin typeface="Book Antiqu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3F3F3F"/>
          </a:solidFill>
          <a:latin typeface="Book Antiqu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3F3F3F"/>
          </a:solidFill>
          <a:latin typeface="Book Antiqu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3F3F3F"/>
          </a:solidFill>
          <a:latin typeface="Book Antiqu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3F3F3F"/>
          </a:solidFill>
          <a:latin typeface="Book Antiqu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3F3F3F"/>
          </a:solidFill>
          <a:latin typeface="Book Antiqu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3F3F3F"/>
          </a:solidFill>
          <a:latin typeface="Book Antiqu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3F3F3F"/>
          </a:solidFill>
          <a:latin typeface="Book Antiqu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3F3F3F"/>
          </a:solidFill>
          <a:latin typeface="Arial Narrow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3F3F3F"/>
          </a:solidFill>
          <a:latin typeface="Arial Narrow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rgbClr val="3F3F3F"/>
          </a:solidFill>
          <a:latin typeface="Arial Narrow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3F3F3F"/>
          </a:solidFill>
          <a:latin typeface="Arial Narrow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3F3F3F"/>
          </a:solidFill>
          <a:latin typeface="Arial Narrow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AZTransfer Steering Committee Meeting</a:t>
            </a:r>
            <a:br>
              <a:rPr lang="en-US" dirty="0" smtClean="0"/>
            </a:br>
            <a:r>
              <a:rPr lang="en-US" dirty="0" smtClean="0"/>
              <a:t>December 6, 2013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2013 Evaluation of Arizona’s Transfer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FA21E643-E343-4E22-9D8C-23E42B26F4C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50% of students were aware of transfer opportunities.</a:t>
            </a:r>
          </a:p>
          <a:p>
            <a:r>
              <a:rPr lang="en-US" dirty="0" smtClean="0"/>
              <a:t>About 2/3 of students were familiar with AGEC, slightly less with transfer pathways and Common Courses.</a:t>
            </a:r>
            <a:endParaRPr lang="en-US" dirty="0"/>
          </a:p>
          <a:p>
            <a:r>
              <a:rPr lang="en-US" dirty="0" smtClean="0"/>
              <a:t>Publicizing and/or informing students of the transfer process was one of the most commonly cited areas for improvement by employees and students.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003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Enhance training opportunities for transfer-relevant employees to increase awareness of all components of the transfer system and the requirements of degree paths to ensure all students receive appropriate transfer guidance.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15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a third of employees with fewer than 5 years in current position.</a:t>
            </a:r>
            <a:endParaRPr lang="en-US" dirty="0"/>
          </a:p>
          <a:p>
            <a:r>
              <a:rPr lang="en-US" dirty="0" smtClean="0"/>
              <a:t>Students’ perceived faculty/advisors lacked familiarity with some transfer system components.</a:t>
            </a:r>
          </a:p>
          <a:p>
            <a:r>
              <a:rPr lang="en-US" dirty="0" smtClean="0"/>
              <a:t>Focus on maintaining </a:t>
            </a:r>
            <a:r>
              <a:rPr lang="en-US" dirty="0"/>
              <a:t>high levels of familiarity and </a:t>
            </a:r>
            <a:r>
              <a:rPr lang="en-US" dirty="0" smtClean="0"/>
              <a:t>communicating </a:t>
            </a:r>
            <a:r>
              <a:rPr lang="en-US" dirty="0"/>
              <a:t>relevant information to students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Confusion remained over AGEC application processes, coursework requirements for majors, and courses applying to various university programs.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76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Expand opportunities for communication between community college and university personnel to increase message consistency across institutions.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82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Discrepancies between perceptions of community college and university employees in terms of…</a:t>
            </a:r>
          </a:p>
          <a:p>
            <a:pPr lvl="1"/>
            <a:r>
              <a:rPr lang="en-US" dirty="0" smtClean="0"/>
              <a:t>Student readiness</a:t>
            </a:r>
          </a:p>
          <a:p>
            <a:pPr lvl="1"/>
            <a:r>
              <a:rPr lang="en-US" dirty="0" smtClean="0"/>
              <a:t>Coursework rigor</a:t>
            </a:r>
          </a:p>
          <a:p>
            <a:pPr lvl="1"/>
            <a:r>
              <a:rPr lang="en-US" dirty="0" smtClean="0"/>
              <a:t>Extent of engagement in transfer process</a:t>
            </a:r>
          </a:p>
          <a:p>
            <a:r>
              <a:rPr lang="en-US" dirty="0" smtClean="0"/>
              <a:t>Perceived inconsistencies and need for increased communication between community colleges and universities.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25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Standardize administrative processes to ensure appropriate and consistent identification of student progress and certifications on community college transcripts to ease student transitions to universities.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5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employees were not aware of how or when students applied for AGEC.</a:t>
            </a:r>
          </a:p>
          <a:p>
            <a:r>
              <a:rPr lang="en-US" dirty="0" smtClean="0"/>
              <a:t>Variability between colleges on how AGEC completion was reported and communicated potentially producing confusion.</a:t>
            </a:r>
          </a:p>
          <a:p>
            <a:r>
              <a:rPr lang="en-US" dirty="0" smtClean="0"/>
              <a:t>Unclear how/if AGEC in progress were recorded.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48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Expand transfer resources available to students at the universities to enhance the post-transfer experiences for students.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50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half of students transferred with no difficulties.</a:t>
            </a:r>
          </a:p>
          <a:p>
            <a:r>
              <a:rPr lang="en-US" dirty="0" smtClean="0"/>
              <a:t>Advisors perceived that students did not have adequate time pre-enrollment to discuss transfer issues.</a:t>
            </a:r>
          </a:p>
          <a:p>
            <a:r>
              <a:rPr lang="en-US" dirty="0" smtClean="0"/>
              <a:t>Some barriers to transfer could potentially be alleviated with additional supports on the university end (e.g., acclimation, major declaration, perceptions of inconsistencies).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030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Utilize former transfer students as resources for current and future transfer students.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81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Recommendations &amp; Findings</a:t>
            </a:r>
          </a:p>
          <a:p>
            <a:r>
              <a:rPr lang="en-US" dirty="0" smtClean="0"/>
              <a:t>Questions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1E643-E343-4E22-9D8C-23E42B26F4C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students met with advisors four times per year or less.</a:t>
            </a:r>
          </a:p>
          <a:p>
            <a:r>
              <a:rPr lang="en-US" dirty="0" smtClean="0"/>
              <a:t>Employees and students agreed that one-on-one advising was the most effective way to learn about transfer.</a:t>
            </a:r>
          </a:p>
          <a:p>
            <a:r>
              <a:rPr lang="en-US" dirty="0" smtClean="0"/>
              <a:t>Students tended to rely on word-of-mouth for information on transfer.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433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Capitalize on previous successes using established processes to promote future efforts.</a:t>
            </a:r>
          </a:p>
          <a:p>
            <a:r>
              <a:rPr lang="en-US" dirty="0" smtClean="0"/>
              <a:t>Expand or revise resources to meet </a:t>
            </a:r>
            <a:r>
              <a:rPr lang="en-US" smtClean="0"/>
              <a:t>changing needs.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1E643-E343-4E22-9D8C-23E42B26F4C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12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1E643-E343-4E22-9D8C-23E42B26F4C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53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276600" y="1676400"/>
            <a:ext cx="5410200" cy="43735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 smtClean="0">
                <a:solidFill>
                  <a:srgbClr val="7F7F7F">
                    <a:lumMod val="50000"/>
                  </a:srgbClr>
                </a:solidFill>
              </a:rPr>
              <a:t>Laurene Johnson, PhD </a:t>
            </a:r>
            <a:r>
              <a:rPr lang="en-US" sz="2400" dirty="0" smtClean="0">
                <a:solidFill>
                  <a:srgbClr val="7F7F7F">
                    <a:lumMod val="50000"/>
                  </a:srgbClr>
                </a:solidFill>
                <a:sym typeface="Wingdings"/>
              </a:rPr>
              <a:t/>
            </a:r>
            <a:br>
              <a:rPr lang="en-US" sz="2400" dirty="0" smtClean="0">
                <a:solidFill>
                  <a:srgbClr val="7F7F7F">
                    <a:lumMod val="50000"/>
                  </a:srgbClr>
                </a:solidFill>
                <a:sym typeface="Wingdings"/>
              </a:rPr>
            </a:br>
            <a:r>
              <a:rPr lang="en-US" sz="2400" dirty="0" smtClean="0">
                <a:solidFill>
                  <a:srgbClr val="7F7F7F">
                    <a:lumMod val="50000"/>
                  </a:srgbClr>
                </a:solidFill>
              </a:rPr>
              <a:t>Senior Research Associate</a:t>
            </a:r>
            <a:br>
              <a:rPr lang="en-US" sz="2400" dirty="0" smtClean="0">
                <a:solidFill>
                  <a:srgbClr val="7F7F7F">
                    <a:lumMod val="50000"/>
                  </a:srgbClr>
                </a:solidFill>
              </a:rPr>
            </a:br>
            <a:r>
              <a:rPr lang="en-US" sz="2400" dirty="0" smtClean="0">
                <a:solidFill>
                  <a:srgbClr val="7F7F7F">
                    <a:lumMod val="50000"/>
                  </a:srgbClr>
                </a:solidFill>
              </a:rPr>
              <a:t>Hezel Associates, LLC</a:t>
            </a:r>
          </a:p>
          <a:p>
            <a:pPr marL="0" lvl="0" indent="0">
              <a:buNone/>
            </a:pPr>
            <a:r>
              <a:rPr lang="en-US" sz="2400" dirty="0" smtClean="0">
                <a:solidFill>
                  <a:srgbClr val="7F7F7F">
                    <a:lumMod val="50000"/>
                  </a:srgbClr>
                </a:solidFill>
              </a:rPr>
              <a:t>(315) 422 3512 </a:t>
            </a:r>
            <a:br>
              <a:rPr lang="en-US" sz="2400" dirty="0" smtClean="0">
                <a:solidFill>
                  <a:srgbClr val="7F7F7F">
                    <a:lumMod val="50000"/>
                  </a:srgbClr>
                </a:solidFill>
              </a:rPr>
            </a:br>
            <a:r>
              <a:rPr lang="en-US" sz="2400" dirty="0" smtClean="0">
                <a:solidFill>
                  <a:srgbClr val="7F7F7F">
                    <a:lumMod val="50000"/>
                  </a:srgbClr>
                </a:solidFill>
              </a:rPr>
              <a:t>laurene@hezel.com</a:t>
            </a:r>
            <a:br>
              <a:rPr lang="en-US" sz="2400" dirty="0" smtClean="0">
                <a:solidFill>
                  <a:srgbClr val="7F7F7F">
                    <a:lumMod val="50000"/>
                  </a:srgbClr>
                </a:solidFill>
              </a:rPr>
            </a:br>
            <a:r>
              <a:rPr lang="en-US" sz="2400" dirty="0" smtClean="0">
                <a:solidFill>
                  <a:srgbClr val="7F7F7F">
                    <a:lumMod val="50000"/>
                  </a:srgbClr>
                </a:solidFill>
              </a:rPr>
              <a:t>http://www.hezel.com</a:t>
            </a:r>
            <a:r>
              <a:rPr lang="en-US" sz="1600" dirty="0" smtClean="0">
                <a:solidFill>
                  <a:srgbClr val="7F7F7F">
                    <a:lumMod val="50000"/>
                  </a:srgbClr>
                </a:solidFill>
              </a:rPr>
              <a:t/>
            </a:r>
            <a:br>
              <a:rPr lang="en-US" sz="1600" dirty="0" smtClean="0">
                <a:solidFill>
                  <a:srgbClr val="7F7F7F">
                    <a:lumMod val="50000"/>
                  </a:srgbClr>
                </a:solidFill>
              </a:rPr>
            </a:br>
            <a:endParaRPr lang="en-US" sz="1600" dirty="0" smtClean="0">
              <a:solidFill>
                <a:srgbClr val="7F7F7F">
                  <a:lumMod val="50000"/>
                </a:srgbClr>
              </a:solidFill>
            </a:endParaRP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12" name="Content Placeholder 11" descr="logo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752600"/>
            <a:ext cx="1863587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Hezel Associates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5334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Custom research since 1987</a:t>
            </a:r>
          </a:p>
          <a:p>
            <a:pPr lvl="1"/>
            <a:r>
              <a:rPr lang="en-US" sz="2000" dirty="0" smtClean="0"/>
              <a:t>Research and evaluation capabilities</a:t>
            </a:r>
          </a:p>
          <a:p>
            <a:pPr lvl="1"/>
            <a:r>
              <a:rPr lang="en-US" sz="2000" dirty="0" smtClean="0"/>
              <a:t>Evidence based strategic planning</a:t>
            </a:r>
          </a:p>
          <a:p>
            <a:pPr lvl="1"/>
            <a:r>
              <a:rPr lang="en-US" sz="2000" dirty="0"/>
              <a:t>F</a:t>
            </a:r>
            <a:r>
              <a:rPr lang="en-US" sz="2000" dirty="0" smtClean="0"/>
              <a:t>ocus on education</a:t>
            </a:r>
          </a:p>
          <a:p>
            <a:r>
              <a:rPr lang="en-US" sz="2400" dirty="0" smtClean="0"/>
              <a:t>Unique expertise</a:t>
            </a:r>
          </a:p>
          <a:p>
            <a:pPr lvl="1"/>
            <a:r>
              <a:rPr lang="en-US" sz="2000" dirty="0" smtClean="0"/>
              <a:t>Distance &amp; online learning</a:t>
            </a:r>
          </a:p>
          <a:p>
            <a:pPr lvl="1"/>
            <a:r>
              <a:rPr lang="en-US" sz="2000" dirty="0" smtClean="0"/>
              <a:t>Transitions in education</a:t>
            </a:r>
          </a:p>
          <a:p>
            <a:pPr lvl="1"/>
            <a:r>
              <a:rPr lang="en-US" sz="2000" dirty="0" smtClean="0"/>
              <a:t>Professional development</a:t>
            </a:r>
          </a:p>
          <a:p>
            <a:pPr lvl="1"/>
            <a:r>
              <a:rPr lang="en-US" sz="2000" dirty="0" smtClean="0"/>
              <a:t>Educational interventions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5" descr="ST00134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977781" y="1676399"/>
            <a:ext cx="2798724" cy="342900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Reinforcement of the transfer system’s effectiveness</a:t>
            </a:r>
          </a:p>
          <a:p>
            <a:pPr lvl="1"/>
            <a:r>
              <a:rPr lang="en-US" dirty="0"/>
              <a:t>Stakeholders are..</a:t>
            </a:r>
          </a:p>
          <a:p>
            <a:pPr lvl="2"/>
            <a:r>
              <a:rPr lang="en-US" dirty="0"/>
              <a:t>Aware of the system components</a:t>
            </a:r>
          </a:p>
          <a:p>
            <a:pPr lvl="2"/>
            <a:r>
              <a:rPr lang="en-US" dirty="0"/>
              <a:t>Positive about their effectiveness and impact</a:t>
            </a:r>
          </a:p>
          <a:p>
            <a:pPr lvl="1"/>
            <a:r>
              <a:rPr lang="en-US" dirty="0" smtClean="0"/>
              <a:t>More students are…</a:t>
            </a:r>
          </a:p>
          <a:p>
            <a:pPr lvl="2"/>
            <a:r>
              <a:rPr lang="en-US" dirty="0" smtClean="0"/>
              <a:t>Transferring</a:t>
            </a:r>
          </a:p>
          <a:p>
            <a:pPr lvl="2"/>
            <a:r>
              <a:rPr lang="en-US" dirty="0" smtClean="0"/>
              <a:t>Persisting</a:t>
            </a:r>
          </a:p>
          <a:p>
            <a:pPr lvl="2"/>
            <a:r>
              <a:rPr lang="en-US" dirty="0" smtClean="0"/>
              <a:t>Graduating</a:t>
            </a:r>
          </a:p>
          <a:p>
            <a:r>
              <a:rPr lang="en-US" dirty="0" smtClean="0"/>
              <a:t>Data don’t lie, but don’t tell the whole 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1E643-E343-4E22-9D8C-23E42B26F4C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Statewide Data Analysis</a:t>
            </a:r>
          </a:p>
          <a:p>
            <a:pPr lvl="1"/>
            <a:r>
              <a:rPr lang="en-US" dirty="0" smtClean="0"/>
              <a:t>Transfer students from Fall 2006 to Spring 2012</a:t>
            </a:r>
          </a:p>
          <a:p>
            <a:pPr lvl="1"/>
            <a:r>
              <a:rPr lang="en-US" dirty="0" smtClean="0"/>
              <a:t>Comparisons to 2007 data</a:t>
            </a:r>
          </a:p>
          <a:p>
            <a:pPr lvl="1"/>
            <a:r>
              <a:rPr lang="en-US" dirty="0" smtClean="0"/>
              <a:t>Factors impacting educational outcomes</a:t>
            </a:r>
          </a:p>
          <a:p>
            <a:r>
              <a:rPr lang="en-US" dirty="0" smtClean="0"/>
              <a:t>Employee and Student Surveys</a:t>
            </a:r>
          </a:p>
          <a:p>
            <a:pPr lvl="1"/>
            <a:r>
              <a:rPr lang="en-US" dirty="0" smtClean="0"/>
              <a:t>Online surveys of relevant employees, current &amp; former students</a:t>
            </a:r>
          </a:p>
          <a:p>
            <a:pPr lvl="1"/>
            <a:r>
              <a:rPr lang="en-US" dirty="0" smtClean="0"/>
              <a:t>Surveys analyzed by group (employee and student) and compared</a:t>
            </a:r>
          </a:p>
          <a:p>
            <a:pPr lvl="1"/>
            <a:r>
              <a:rPr lang="en-US" dirty="0" smtClean="0"/>
              <a:t>Comparisons to 2007 when appropriate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&amp; 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31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Maintain the existing transfer system components as they are effective in promoting degree completion among transfer students.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82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1,500 more students transferred in 2011-12 than in 2006-07.</a:t>
            </a:r>
          </a:p>
          <a:p>
            <a:r>
              <a:rPr lang="en-US" dirty="0" smtClean="0"/>
              <a:t>When compared to 2007, transfer students collected about 5 fewer credits over the course of their college career.</a:t>
            </a:r>
          </a:p>
          <a:p>
            <a:r>
              <a:rPr lang="en-US" dirty="0" smtClean="0"/>
              <a:t>Students who had completed an AGEC had greater odds of completing a bachelor’s degree.</a:t>
            </a:r>
          </a:p>
          <a:p>
            <a:r>
              <a:rPr lang="en-US" dirty="0" smtClean="0"/>
              <a:t>Almost 80% of students and 70% of employees were satisfied with the transfer system.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2922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198141"/>
            <a:ext cx="381000" cy="365125"/>
          </a:xfrm>
          <a:prstGeom prst="rect">
            <a:avLst/>
          </a:prstGeom>
        </p:spPr>
        <p:txBody>
          <a:bodyPr/>
          <a:lstStyle/>
          <a:p>
            <a:fld id="{6DE4D629-3E81-42C3-99DB-71FF23BF41B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Continue efforts to increase student awareness of the various components of the transfer system to ensure all students have the information necessary for a smooth transfer process.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135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2060"/>
      </a:dk1>
      <a:lt1>
        <a:srgbClr val="FFFFFF"/>
      </a:lt1>
      <a:dk2>
        <a:srgbClr val="7F7F7F"/>
      </a:dk2>
      <a:lt2>
        <a:srgbClr val="FFFFFF"/>
      </a:lt2>
      <a:accent1>
        <a:srgbClr val="7F7F7F"/>
      </a:accent1>
      <a:accent2>
        <a:srgbClr val="FF0000"/>
      </a:accent2>
      <a:accent3>
        <a:srgbClr val="002060"/>
      </a:accent3>
      <a:accent4>
        <a:srgbClr val="FFFF00"/>
      </a:accent4>
      <a:accent5>
        <a:srgbClr val="00FF00"/>
      </a:accent5>
      <a:accent6>
        <a:srgbClr val="660066"/>
      </a:accent6>
      <a:hlink>
        <a:srgbClr val="363636"/>
      </a:hlink>
      <a:folHlink>
        <a:srgbClr val="36363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AB859DA1B1A14FA2371BBBA5EEDA1B" ma:contentTypeVersion="6" ma:contentTypeDescription="Create a new document." ma:contentTypeScope="" ma:versionID="eea5cfb25daae73e8f8ef9e7cc258ed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5ce23c947e479f3310dc8dbfb6541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6F45FC-4BC3-487E-B367-3EBFE9EC03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AFE2C6-674D-4BAD-B633-483D58859F9B}">
  <ds:schemaRefs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74A7A02-3956-438C-A1EE-2BB97ED7B0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753</Words>
  <Application>Microsoft Macintosh PowerPoint</Application>
  <PresentationFormat>On-screen Show (4:3)</PresentationFormat>
  <Paragraphs>134</Paragraphs>
  <Slides>23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AZTransfer Steering Committee Meeting December 6, 2013</vt:lpstr>
      <vt:lpstr>Agenda</vt:lpstr>
      <vt:lpstr>Hezel Associates</vt:lpstr>
      <vt:lpstr>Introduction</vt:lpstr>
      <vt:lpstr>Methods</vt:lpstr>
      <vt:lpstr>Recommendations &amp; Findings</vt:lpstr>
      <vt:lpstr>Recommendation 1</vt:lpstr>
      <vt:lpstr>Findings</vt:lpstr>
      <vt:lpstr>Recommendation 2</vt:lpstr>
      <vt:lpstr>Findings</vt:lpstr>
      <vt:lpstr>Recommendation 3</vt:lpstr>
      <vt:lpstr>Findings</vt:lpstr>
      <vt:lpstr>Recommendation 4</vt:lpstr>
      <vt:lpstr>Findings</vt:lpstr>
      <vt:lpstr>Recommendation 5</vt:lpstr>
      <vt:lpstr>Findings</vt:lpstr>
      <vt:lpstr>Recommendation 6</vt:lpstr>
      <vt:lpstr>Findings</vt:lpstr>
      <vt:lpstr>Recommendation 7</vt:lpstr>
      <vt:lpstr>Findings</vt:lpstr>
      <vt:lpstr>Next Steps?</vt:lpstr>
      <vt:lpstr>Questions?</vt:lpstr>
      <vt:lpstr>Contact 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HRD</dc:creator>
  <cp:lastModifiedBy>Erin Woodell</cp:lastModifiedBy>
  <cp:revision>380</cp:revision>
  <cp:lastPrinted>2013-12-04T20:47:54Z</cp:lastPrinted>
  <dcterms:created xsi:type="dcterms:W3CDTF">2009-01-07T02:33:18Z</dcterms:created>
  <dcterms:modified xsi:type="dcterms:W3CDTF">2014-01-13T20:26:19Z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0x010100D4AB859DA1B1A14FA2371BBBA5EEDA1B</vt:lpwstr>
  </property>
</Properties>
</file>